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83" r:id="rId7"/>
    <p:sldId id="284" r:id="rId8"/>
    <p:sldId id="288" r:id="rId9"/>
    <p:sldId id="285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>
            <p14:sldId id="256"/>
          </p14:sldIdLst>
        </p14:section>
        <p14:section name="Search for 3D Models" id="{6844172C-9703-4DC7-908A-C23538616A3C}">
          <p14:sldIdLst>
            <p14:sldId id="258"/>
            <p14:sldId id="283"/>
            <p14:sldId id="284"/>
            <p14:sldId id="288"/>
            <p14:sldId id="285"/>
            <p14:sldId id="287"/>
          </p14:sldIdLst>
        </p14:section>
        <p14:section name="Insert a 3D Model from a File" id="{66737F24-1C36-4DF4-A00F-927A3F1468AC}">
          <p14:sldIdLst/>
        </p14:section>
        <p14:section name="Position and Rotate Your 3D Model" id="{A08F0015-E7F5-4E26-BBAF-AEE4F9A16AD2}">
          <p14:sldIdLst/>
        </p14:section>
        <p14:section name="Animate Your 3D Model" id="{B62868DA-F525-4AC5-9E3E-39ECA0154BBD}">
          <p14:sldIdLst/>
        </p14:section>
        <p14:section name="Learn More" id="{62756D7E-964E-493A-83A1-13BC0B6B5E4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60" r:id="rId5"/>
    <p:sldLayoutId id="2147483662" r:id="rId6"/>
    <p:sldLayoutId id="214748366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kern="0" dirty="0">
                <a:solidFill>
                  <a:srgbClr val="FFFFFF"/>
                </a:solidFill>
                <a:latin typeface="TheSans-Plain" pitchFamily="34" charset="0"/>
              </a:rPr>
              <a:t>COSO 2013: Fraud Risk Assessment</a:t>
            </a:r>
            <a:br>
              <a:rPr lang="en-US" sz="3600" kern="0" dirty="0">
                <a:solidFill>
                  <a:srgbClr val="FFFFFF"/>
                </a:solidFill>
                <a:latin typeface="TheSans-Plain" pitchFamily="34" charset="0"/>
              </a:rPr>
            </a:br>
            <a:r>
              <a:rPr lang="en-US" sz="3600" kern="0" dirty="0">
                <a:solidFill>
                  <a:srgbClr val="FFFFFF"/>
                </a:solidFill>
                <a:latin typeface="TheSans-Plain" pitchFamily="34" charset="0"/>
              </a:rPr>
              <a:t>Audit and Compliance Committee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heSans-Plain" pitchFamily="34" charset="0"/>
              </a:rPr>
              <a:t>June 23, 2023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6FA85D-3B0A-4E0C-B8AC-042993910A93}"/>
              </a:ext>
            </a:extLst>
          </p:cNvPr>
          <p:cNvSpPr txBox="1">
            <a:spLocks/>
          </p:cNvSpPr>
          <p:nvPr/>
        </p:nvSpPr>
        <p:spPr>
          <a:xfrm>
            <a:off x="8077761" y="5255593"/>
            <a:ext cx="3037651" cy="495232"/>
          </a:xfrm>
          <a:prstGeom prst="rect">
            <a:avLst/>
          </a:prstGeom>
        </p:spPr>
        <p:txBody>
          <a:bodyPr anchor="t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rgbClr val="408E93"/>
                </a:solidFill>
                <a:latin typeface="Agency FB" panose="020B0503020202020204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18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By Alexander Tzoumas, CRMA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FE0F52F-ADF1-4011-A51B-92383D0AB7F8}"/>
              </a:ext>
            </a:extLst>
          </p:cNvPr>
          <p:cNvSpPr txBox="1">
            <a:spLocks/>
          </p:cNvSpPr>
          <p:nvPr/>
        </p:nvSpPr>
        <p:spPr>
          <a:xfrm>
            <a:off x="8136485" y="5503209"/>
            <a:ext cx="3760738" cy="1020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kern="1200">
                <a:solidFill>
                  <a:schemeClr val="bg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u="sng" dirty="0"/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>
            <a:normAutofit/>
          </a:bodyPr>
          <a:lstStyle/>
          <a:p>
            <a:r>
              <a:rPr lang="en-US" sz="3600" b="1" dirty="0"/>
              <a:t>COSO Framework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59" y="1283516"/>
            <a:ext cx="9598788" cy="4893448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-Plain" pitchFamily="34" charset="0"/>
              </a:rPr>
              <a:t>Committee of Sponsoring Organizations Framework Principle 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–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The organization considers the potential for fraud in assessing risks to the achievement of objectives.</a:t>
            </a:r>
          </a:p>
          <a:p>
            <a:pPr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Incorporates the concept of fraud risk assessment.</a:t>
            </a:r>
          </a:p>
          <a:p>
            <a:pPr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Considerations related to various types of fraud, including fraudulent financial reporting, fraudulent nonfinancial reporting, misappropriation of assets, safeguarding of assets, management override, and corruption.</a:t>
            </a:r>
          </a:p>
          <a:p>
            <a:pPr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Evaluating incentives, pressures, opportunities, attitudes, and rationalizations.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DF344D-6A0B-491A-9018-36F7AEAD3B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76220" y="5429200"/>
            <a:ext cx="2563222" cy="747763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516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>
            <a:normAutofit/>
          </a:bodyPr>
          <a:lstStyle/>
          <a:p>
            <a:r>
              <a:rPr lang="en-US" sz="3600" b="1" dirty="0"/>
              <a:t>Fraud Risk Assessment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58" y="880844"/>
            <a:ext cx="10320241" cy="5296120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-Plain" pitchFamily="34" charset="0"/>
              </a:rPr>
              <a:t>Source: Association of Certified Fraud Examiners (ACFE)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-Plain" pitchFamily="34" charset="0"/>
              </a:rPr>
              <a:t>Serves as a benchmark to measure our progress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-Plain" pitchFamily="34" charset="0"/>
              </a:rPr>
              <a:t>Initial assessment was a compilation of management’s self assessments and internal audit control design evaluations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-Plain" pitchFamily="34" charset="0"/>
              </a:rPr>
              <a:t>Multiple remediation actions in progress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-Plain" pitchFamily="34" charset="0"/>
              </a:rPr>
              <a:t>Certain items within management’s risk appetite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-Plain" pitchFamily="34" charset="0"/>
              </a:rPr>
              <a:t>Will evaluate progress on a semi-annual basis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DF344D-6A0B-491A-9018-36F7AEAD3B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76220" y="5429200"/>
            <a:ext cx="2563222" cy="747763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8061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heSans-Plain"/>
              </a:rPr>
              <a:t>Comparison of 2022 Initial Assessment to 2023 Results</a:t>
            </a:r>
            <a:endParaRPr lang="en-US" sz="3600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58" y="880844"/>
            <a:ext cx="10320241" cy="5296120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Bold-Plain" pitchFamily="34" charset="0"/>
              </a:rPr>
              <a:t>Areas with Lowest Scores</a:t>
            </a:r>
          </a:p>
          <a:p>
            <a:pPr marL="398463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–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Module 4: Skimming Schemes (prior year 64% improved to 82%)</a:t>
            </a:r>
          </a:p>
          <a:p>
            <a:pPr marL="798513"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Identifies opportunities to enhance segregation of duties, audit trail, and fraud detection efforts.  Smaller departments have limited personnel and thus segregation options. </a:t>
            </a:r>
            <a:r>
              <a:rPr lang="en-US" b="1" kern="0" dirty="0">
                <a:solidFill>
                  <a:srgbClr val="00B050"/>
                </a:solidFill>
                <a:latin typeface="TheSans-Plain" pitchFamily="34" charset="0"/>
              </a:rPr>
              <a:t>Discontinued acceptance of cash.</a:t>
            </a:r>
          </a:p>
          <a:p>
            <a:pPr marL="398463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–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Module 5: Cash Larceny Schemes (prior year 71% improved to 76%)</a:t>
            </a:r>
          </a:p>
          <a:p>
            <a:pPr marL="798513"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Identifies opportunities to enhance segregation and rotation of duties, as well as additional audit trails.  Smaller departments have limited personnel and thus segregation and rotation options. </a:t>
            </a:r>
            <a:r>
              <a:rPr lang="en-US" b="1" kern="0" dirty="0">
                <a:solidFill>
                  <a:srgbClr val="00B050"/>
                </a:solidFill>
                <a:latin typeface="TheSans-Plain" pitchFamily="34" charset="0"/>
              </a:rPr>
              <a:t>Discontinued acceptance of cash.</a:t>
            </a:r>
            <a:endParaRPr lang="en-US" kern="0" dirty="0">
              <a:solidFill>
                <a:srgbClr val="000000"/>
              </a:solidFill>
              <a:latin typeface="TheSans-Plain" pitchFamily="34" charset="0"/>
            </a:endParaRPr>
          </a:p>
          <a:p>
            <a:pPr marL="398463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–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 Module 14: Conflicts of Interest (prior year 67% remains at 67%)</a:t>
            </a:r>
          </a:p>
          <a:p>
            <a:pPr marL="798513"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Additional efforts are needed to proactively identify vendor fraud or abuse.  </a:t>
            </a:r>
          </a:p>
          <a:p>
            <a:pPr marL="569913" lvl="2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None/>
            </a:pPr>
            <a:r>
              <a:rPr lang="en-US" b="1" kern="0" dirty="0">
                <a:solidFill>
                  <a:srgbClr val="00B050"/>
                </a:solidFill>
                <a:latin typeface="TheSans-Plain" pitchFamily="34" charset="0"/>
              </a:rPr>
              <a:t>FY 23-24 Vendor Audit Planned.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DF344D-6A0B-491A-9018-36F7AEAD3B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76220" y="5429200"/>
            <a:ext cx="2563222" cy="747763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02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heSans-Plain"/>
              </a:rPr>
              <a:t>Comparison of 2022 Initial Assessment to 2023 Results</a:t>
            </a:r>
            <a:endParaRPr lang="en-US" sz="3600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58" y="880844"/>
            <a:ext cx="10320241" cy="5296120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FontTx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TheSansBold-Plain" pitchFamily="34" charset="0"/>
              </a:rPr>
              <a:t>Average total score increased from 86% to 90%</a:t>
            </a:r>
          </a:p>
          <a:p>
            <a:pPr marL="398463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–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Module 4 – Skimming Schemes showed largest improvement (Was 64% improved to 82%)</a:t>
            </a:r>
          </a:p>
          <a:p>
            <a:pPr marL="798513"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Employee satisfaction with pay and management interaction improved.</a:t>
            </a:r>
          </a:p>
          <a:p>
            <a:pPr marL="398463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–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 Module 11 – Theft of Inventory and Equipment showed 2</a:t>
            </a:r>
            <a:r>
              <a:rPr lang="en-US" sz="2400" kern="0" baseline="30000" dirty="0">
                <a:solidFill>
                  <a:srgbClr val="000000"/>
                </a:solidFill>
                <a:latin typeface="TheSans-Plain" pitchFamily="34" charset="0"/>
              </a:rPr>
              <a:t>nd</a:t>
            </a: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 largest improvement (Was 85% improved to 96%)</a:t>
            </a:r>
          </a:p>
          <a:p>
            <a:pPr marL="798513"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•"/>
            </a:pPr>
            <a:r>
              <a:rPr lang="en-US" kern="0" dirty="0" err="1">
                <a:solidFill>
                  <a:srgbClr val="000000"/>
                </a:solidFill>
                <a:latin typeface="TheSans-Plain" pitchFamily="34" charset="0"/>
              </a:rPr>
              <a:t>Pcard</a:t>
            </a: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 controls improved, employee satisfaction with pay improved.  </a:t>
            </a:r>
          </a:p>
          <a:p>
            <a:pPr marL="398463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–"/>
            </a:pP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Module 7 – Cash Register Schemes showed 3</a:t>
            </a:r>
            <a:r>
              <a:rPr lang="en-US" sz="2400" kern="0" baseline="30000" dirty="0">
                <a:solidFill>
                  <a:srgbClr val="000000"/>
                </a:solidFill>
                <a:latin typeface="TheSans-Plain" pitchFamily="34" charset="0"/>
              </a:rPr>
              <a:t>rd</a:t>
            </a:r>
            <a:r>
              <a:rPr lang="en-US" sz="2400" kern="0" dirty="0">
                <a:solidFill>
                  <a:srgbClr val="000000"/>
                </a:solidFill>
                <a:latin typeface="TheSans-Plain" pitchFamily="34" charset="0"/>
              </a:rPr>
              <a:t> largest improvement (was 85% improved to 92%)</a:t>
            </a:r>
          </a:p>
          <a:p>
            <a:pPr marL="798513" lvl="2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Improved cash reconciliation and management review controls.</a:t>
            </a:r>
          </a:p>
          <a:p>
            <a:pPr marL="569913" lvl="2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None/>
            </a:pPr>
            <a:endParaRPr lang="en-US" kern="0" dirty="0">
              <a:solidFill>
                <a:srgbClr val="000000"/>
              </a:solidFill>
              <a:latin typeface="TheSans-Plain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DF344D-6A0B-491A-9018-36F7AEAD3B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76220" y="5429200"/>
            <a:ext cx="2563222" cy="747763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7309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>
            <a:normAutofit/>
          </a:bodyPr>
          <a:lstStyle/>
          <a:p>
            <a:r>
              <a:rPr lang="en-US" sz="3600" kern="0" dirty="0">
                <a:solidFill>
                  <a:srgbClr val="00549E"/>
                </a:solidFill>
                <a:latin typeface="TheSans-Plain"/>
              </a:rPr>
              <a:t>2021 Initial Assessment Scores</a:t>
            </a:r>
            <a:endParaRPr lang="en-US" sz="3600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58" y="880844"/>
            <a:ext cx="10320241" cy="5296120"/>
          </a:xfrm>
        </p:spPr>
        <p:txBody>
          <a:bodyPr/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None/>
            </a:pP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DF344D-6A0B-491A-9018-36F7AEAD3B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76220" y="5429200"/>
            <a:ext cx="2563222" cy="747763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256342-54F2-49E1-85A7-16CA67249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24149"/>
              </p:ext>
            </p:extLst>
          </p:nvPr>
        </p:nvGraphicFramePr>
        <p:xfrm>
          <a:off x="604434" y="1329178"/>
          <a:ext cx="10935008" cy="5080191"/>
        </p:xfrm>
        <a:graphic>
          <a:graphicData uri="http://schemas.openxmlformats.org/drawingml/2006/table">
            <a:tbl>
              <a:tblPr/>
              <a:tblGrid>
                <a:gridCol w="2568746">
                  <a:extLst>
                    <a:ext uri="{9D8B030D-6E8A-4147-A177-3AD203B41FA5}">
                      <a16:colId xmlns:a16="http://schemas.microsoft.com/office/drawing/2014/main" val="3692459010"/>
                    </a:ext>
                  </a:extLst>
                </a:gridCol>
                <a:gridCol w="1302212">
                  <a:extLst>
                    <a:ext uri="{9D8B030D-6E8A-4147-A177-3AD203B41FA5}">
                      <a16:colId xmlns:a16="http://schemas.microsoft.com/office/drawing/2014/main" val="2155456639"/>
                    </a:ext>
                  </a:extLst>
                </a:gridCol>
                <a:gridCol w="1373565">
                  <a:extLst>
                    <a:ext uri="{9D8B030D-6E8A-4147-A177-3AD203B41FA5}">
                      <a16:colId xmlns:a16="http://schemas.microsoft.com/office/drawing/2014/main" val="3057442409"/>
                    </a:ext>
                  </a:extLst>
                </a:gridCol>
                <a:gridCol w="1498435">
                  <a:extLst>
                    <a:ext uri="{9D8B030D-6E8A-4147-A177-3AD203B41FA5}">
                      <a16:colId xmlns:a16="http://schemas.microsoft.com/office/drawing/2014/main" val="3065715173"/>
                    </a:ext>
                  </a:extLst>
                </a:gridCol>
                <a:gridCol w="1070310">
                  <a:extLst>
                    <a:ext uri="{9D8B030D-6E8A-4147-A177-3AD203B41FA5}">
                      <a16:colId xmlns:a16="http://schemas.microsoft.com/office/drawing/2014/main" val="2973395816"/>
                    </a:ext>
                  </a:extLst>
                </a:gridCol>
                <a:gridCol w="1070310">
                  <a:extLst>
                    <a:ext uri="{9D8B030D-6E8A-4147-A177-3AD203B41FA5}">
                      <a16:colId xmlns:a16="http://schemas.microsoft.com/office/drawing/2014/main" val="2719657911"/>
                    </a:ext>
                  </a:extLst>
                </a:gridCol>
                <a:gridCol w="1052473">
                  <a:extLst>
                    <a:ext uri="{9D8B030D-6E8A-4147-A177-3AD203B41FA5}">
                      <a16:colId xmlns:a16="http://schemas.microsoft.com/office/drawing/2014/main" val="1800820311"/>
                    </a:ext>
                  </a:extLst>
                </a:gridCol>
                <a:gridCol w="998957">
                  <a:extLst>
                    <a:ext uri="{9D8B030D-6E8A-4147-A177-3AD203B41FA5}">
                      <a16:colId xmlns:a16="http://schemas.microsoft.com/office/drawing/2014/main" val="3038052234"/>
                    </a:ext>
                  </a:extLst>
                </a:gridCol>
              </a:tblGrid>
              <a:tr h="909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Assessment (February)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1 - Employee Assessment</a:t>
                      </a:r>
                    </a:p>
                  </a:txBody>
                  <a:tcPr marL="4996" marR="4996" marT="4996" marB="0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2 - Management/Key Employee Assessment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3 - Physical Controls to Deter Employee Theft and Fraud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4 - Skimming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5 - Cash Larceny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6 - Check Tampering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7 - Cash Register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917930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Questions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641459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Answered Favorably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029736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Answered Unfavorably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474547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N/A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304498"/>
                  </a:ext>
                </a:extLst>
              </a:tr>
              <a:tr h="17497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Fraud Score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11287"/>
                  </a:ext>
                </a:extLst>
              </a:tr>
              <a:tr h="1837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810989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Fraud Score (Apr)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838211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Fraud Score (Feb)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81885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 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65543"/>
                  </a:ext>
                </a:extLst>
              </a:tr>
              <a:tr h="17497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277194"/>
                  </a:ext>
                </a:extLst>
              </a:tr>
              <a:tr h="909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Assessment (June)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1 - Employee Assessment</a:t>
                      </a:r>
                    </a:p>
                  </a:txBody>
                  <a:tcPr marL="4996" marR="4996" marT="4996" marB="0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2 - Management/Key Employee Assessment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3 - Physical Controls to Deter Employee Theft and Fraud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4 - Skimming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5 - Cash Larceny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6 - Check Tampering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7 - Cash Register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513697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Questions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348356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Answered Favorably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324825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Answered Unfavorably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8962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N/A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541425"/>
                  </a:ext>
                </a:extLst>
              </a:tr>
              <a:tr h="17497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Fraud Score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4996" marR="4996" marT="4996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004079"/>
                  </a:ext>
                </a:extLst>
              </a:tr>
              <a:tr h="1837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627560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Fraud Score (Feb)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452357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Fraud Score (June)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945325"/>
                  </a:ext>
                </a:extLst>
              </a:tr>
              <a:tr h="1691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 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783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7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>
            <a:normAutofit/>
          </a:bodyPr>
          <a:lstStyle/>
          <a:p>
            <a:r>
              <a:rPr lang="en-US" sz="3600" kern="0" dirty="0">
                <a:solidFill>
                  <a:srgbClr val="00549E"/>
                </a:solidFill>
                <a:latin typeface="TheSans-Plain"/>
              </a:rPr>
              <a:t>2021 Initial Assessment Scores</a:t>
            </a:r>
            <a:endParaRPr lang="en-US" sz="3600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58" y="880844"/>
            <a:ext cx="10320241" cy="5296120"/>
          </a:xfrm>
        </p:spPr>
        <p:txBody>
          <a:bodyPr/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49E"/>
              </a:buClr>
              <a:buSzTx/>
              <a:buNone/>
            </a:pPr>
            <a:r>
              <a:rPr lang="en-US" kern="0" dirty="0">
                <a:solidFill>
                  <a:srgbClr val="000000"/>
                </a:solidFill>
                <a:latin typeface="TheSans-Plain" pitchFamily="34" charset="0"/>
              </a:rPr>
              <a:t>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DF344D-6A0B-491A-9018-36F7AEAD3B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76220" y="5429200"/>
            <a:ext cx="2563222" cy="747763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A44E0FE-163A-4A88-8810-1BB6C60DB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305284"/>
              </p:ext>
            </p:extLst>
          </p:nvPr>
        </p:nvGraphicFramePr>
        <p:xfrm>
          <a:off x="652558" y="1376313"/>
          <a:ext cx="10886884" cy="4800654"/>
        </p:xfrm>
        <a:graphic>
          <a:graphicData uri="http://schemas.openxmlformats.org/drawingml/2006/table">
            <a:tbl>
              <a:tblPr/>
              <a:tblGrid>
                <a:gridCol w="1168537">
                  <a:extLst>
                    <a:ext uri="{9D8B030D-6E8A-4147-A177-3AD203B41FA5}">
                      <a16:colId xmlns:a16="http://schemas.microsoft.com/office/drawing/2014/main" val="2670483194"/>
                    </a:ext>
                  </a:extLst>
                </a:gridCol>
                <a:gridCol w="1110113">
                  <a:extLst>
                    <a:ext uri="{9D8B030D-6E8A-4147-A177-3AD203B41FA5}">
                      <a16:colId xmlns:a16="http://schemas.microsoft.com/office/drawing/2014/main" val="1402677021"/>
                    </a:ext>
                  </a:extLst>
                </a:gridCol>
                <a:gridCol w="1265916">
                  <a:extLst>
                    <a:ext uri="{9D8B030D-6E8A-4147-A177-3AD203B41FA5}">
                      <a16:colId xmlns:a16="http://schemas.microsoft.com/office/drawing/2014/main" val="610254542"/>
                    </a:ext>
                  </a:extLst>
                </a:gridCol>
                <a:gridCol w="1246442">
                  <a:extLst>
                    <a:ext uri="{9D8B030D-6E8A-4147-A177-3AD203B41FA5}">
                      <a16:colId xmlns:a16="http://schemas.microsoft.com/office/drawing/2014/main" val="200609370"/>
                    </a:ext>
                  </a:extLst>
                </a:gridCol>
                <a:gridCol w="1402247">
                  <a:extLst>
                    <a:ext uri="{9D8B030D-6E8A-4147-A177-3AD203B41FA5}">
                      <a16:colId xmlns:a16="http://schemas.microsoft.com/office/drawing/2014/main" val="2144120517"/>
                    </a:ext>
                  </a:extLst>
                </a:gridCol>
                <a:gridCol w="1265916">
                  <a:extLst>
                    <a:ext uri="{9D8B030D-6E8A-4147-A177-3AD203B41FA5}">
                      <a16:colId xmlns:a16="http://schemas.microsoft.com/office/drawing/2014/main" val="2419039717"/>
                    </a:ext>
                  </a:extLst>
                </a:gridCol>
                <a:gridCol w="1265916">
                  <a:extLst>
                    <a:ext uri="{9D8B030D-6E8A-4147-A177-3AD203B41FA5}">
                      <a16:colId xmlns:a16="http://schemas.microsoft.com/office/drawing/2014/main" val="1730427622"/>
                    </a:ext>
                  </a:extLst>
                </a:gridCol>
                <a:gridCol w="1207491">
                  <a:extLst>
                    <a:ext uri="{9D8B030D-6E8A-4147-A177-3AD203B41FA5}">
                      <a16:colId xmlns:a16="http://schemas.microsoft.com/office/drawing/2014/main" val="1979149933"/>
                    </a:ext>
                  </a:extLst>
                </a:gridCol>
                <a:gridCol w="954306">
                  <a:extLst>
                    <a:ext uri="{9D8B030D-6E8A-4147-A177-3AD203B41FA5}">
                      <a16:colId xmlns:a16="http://schemas.microsoft.com/office/drawing/2014/main" val="2248138174"/>
                    </a:ext>
                  </a:extLst>
                </a:gridCol>
              </a:tblGrid>
              <a:tr h="85981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8 - Purchasing and Billing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9 - Payroll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10 - Expense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11 - Theft of Inventory and Equipment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12 - Theft of Proprietary Information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13 - Corruption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14  - Conflicts of Interest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15 - Fraudulent Financial Reports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996" marR="4996" marT="49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588455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024668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75997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229445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47845"/>
                  </a:ext>
                </a:extLst>
              </a:tr>
              <a:tr h="16535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383059"/>
                  </a:ext>
                </a:extLst>
              </a:tr>
              <a:tr h="17361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226148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761668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197063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16841"/>
                  </a:ext>
                </a:extLst>
              </a:tr>
              <a:tr h="16535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005080"/>
                  </a:ext>
                </a:extLst>
              </a:tr>
              <a:tr h="85981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8 - Purchasing and Billing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9 - Payroll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10 - Expense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11 - Theft of Inventory and Equipment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12 - Theft of Proprietary Information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13 - Corruption Schemes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14  - Conflicts of Interest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Module 15 - Fraudulent Financial Reports</a:t>
                      </a:r>
                    </a:p>
                  </a:txBody>
                  <a:tcPr marL="4996" marR="4996" marT="4996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996" marR="4996" marT="49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096224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784632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502190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377540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928356"/>
                  </a:ext>
                </a:extLst>
              </a:tr>
              <a:tr h="16535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4996" marR="4996" marT="49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06867"/>
                  </a:ext>
                </a:extLst>
              </a:tr>
              <a:tr h="17361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006346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867688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520509"/>
                  </a:ext>
                </a:extLst>
              </a:tr>
              <a:tr h="159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4996" marR="4996" marT="4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294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550989"/>
      </p:ext>
    </p:extLst>
  </p:cSld>
  <p:clrMapOvr>
    <a:masterClrMapping/>
  </p:clrMapOvr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M16411177_Bring Your Presentations_win32_mlw - v3" id="{DE0A717D-0B12-4D44-8613-A03A4CD6D7EE}" vid="{30B64ACD-7D47-478C-8DC1-E97D1D075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480f6609812271f56e53f2aff71704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b48d77c16982ba2890c3fe2b4c067b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90717D-CB20-4004-8DD0-01756D9D039A}">
  <ds:schemaRefs>
    <ds:schemaRef ds:uri="http://purl.org/dc/dcmitype/"/>
    <ds:schemaRef ds:uri="71af3243-3dd4-4a8d-8c0d-dd76da1f02a5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8A56FF6-92BD-46DE-9059-01B9F08E88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20A972-1CDD-4EF3-89C2-EBD9E5E1F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Bring your presentations to life with 3D</Template>
  <TotalTime>0</TotalTime>
  <Words>1049</Words>
  <Application>Microsoft Office PowerPoint</Application>
  <PresentationFormat>Widescreen</PresentationFormat>
  <Paragraphs>349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TheSansBold-Plain</vt:lpstr>
      <vt:lpstr>TheSans-Plain</vt:lpstr>
      <vt:lpstr>Get Started with 3D</vt:lpstr>
      <vt:lpstr>COSO 2013: Fraud Risk Assessment Audit and Compliance Committee</vt:lpstr>
      <vt:lpstr>COSO Framework </vt:lpstr>
      <vt:lpstr>Fraud Risk Assessment</vt:lpstr>
      <vt:lpstr>Comparison of 2022 Initial Assessment to 2023 Results</vt:lpstr>
      <vt:lpstr>Comparison of 2022 Initial Assessment to 2023 Results</vt:lpstr>
      <vt:lpstr>2021 Initial Assessment Scores</vt:lpstr>
      <vt:lpstr>2021 Initial Assessment Scores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2021-04-28T16:22:39Z</dcterms:created>
  <dcterms:modified xsi:type="dcterms:W3CDTF">2023-06-15T16:10:19Z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